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34" r:id="rId3"/>
    <p:sldId id="1079" r:id="rId4"/>
    <p:sldId id="1080" r:id="rId5"/>
    <p:sldId id="1150" r:id="rId6"/>
    <p:sldId id="892" r:id="rId7"/>
    <p:sldId id="893" r:id="rId8"/>
    <p:sldId id="894" r:id="rId9"/>
    <p:sldId id="987" r:id="rId10"/>
    <p:sldId id="984" r:id="rId11"/>
    <p:sldId id="864" r:id="rId12"/>
    <p:sldId id="932" r:id="rId13"/>
    <p:sldId id="1012" r:id="rId14"/>
    <p:sldId id="1163" r:id="rId15"/>
    <p:sldId id="1040" r:id="rId16"/>
    <p:sldId id="1041" r:id="rId17"/>
    <p:sldId id="1165" r:id="rId18"/>
    <p:sldId id="1043" r:id="rId19"/>
    <p:sldId id="1015" r:id="rId20"/>
    <p:sldId id="1063" r:id="rId21"/>
    <p:sldId id="1002" r:id="rId22"/>
    <p:sldId id="1153" r:id="rId23"/>
    <p:sldId id="1044" r:id="rId24"/>
    <p:sldId id="1053" r:id="rId25"/>
    <p:sldId id="1055" r:id="rId26"/>
    <p:sldId id="1047" r:id="rId27"/>
    <p:sldId id="1048" r:id="rId28"/>
    <p:sldId id="1078" r:id="rId29"/>
    <p:sldId id="1056" r:id="rId30"/>
    <p:sldId id="1057" r:id="rId31"/>
    <p:sldId id="1060" r:id="rId32"/>
    <p:sldId id="1061" r:id="rId33"/>
    <p:sldId id="1049" r:id="rId34"/>
    <p:sldId id="1051" r:id="rId35"/>
    <p:sldId id="1154" r:id="rId36"/>
    <p:sldId id="1052" r:id="rId37"/>
    <p:sldId id="1082" r:id="rId38"/>
    <p:sldId id="1074" r:id="rId39"/>
    <p:sldId id="1030" r:id="rId40"/>
    <p:sldId id="1034" r:id="rId41"/>
    <p:sldId id="1064" r:id="rId42"/>
    <p:sldId id="1038" r:id="rId43"/>
    <p:sldId id="1065" r:id="rId44"/>
    <p:sldId id="1070" r:id="rId45"/>
    <p:sldId id="1035" r:id="rId46"/>
    <p:sldId id="1068" r:id="rId47"/>
    <p:sldId id="1033" r:id="rId48"/>
    <p:sldId id="1069" r:id="rId49"/>
    <p:sldId id="1077" r:id="rId50"/>
    <p:sldId id="1025" r:id="rId51"/>
    <p:sldId id="1155" r:id="rId52"/>
    <p:sldId id="1084" r:id="rId53"/>
    <p:sldId id="1076" r:id="rId54"/>
    <p:sldId id="1156" r:id="rId55"/>
    <p:sldId id="1088" r:id="rId56"/>
    <p:sldId id="1089" r:id="rId57"/>
    <p:sldId id="1091" r:id="rId58"/>
    <p:sldId id="1159" r:id="rId59"/>
    <p:sldId id="1161" r:id="rId60"/>
    <p:sldId id="1158" r:id="rId61"/>
    <p:sldId id="116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34"/>
            <p14:sldId id="1079"/>
            <p14:sldId id="1080"/>
            <p14:sldId id="1150"/>
            <p14:sldId id="892"/>
            <p14:sldId id="893"/>
            <p14:sldId id="894"/>
            <p14:sldId id="987"/>
            <p14:sldId id="984"/>
            <p14:sldId id="864"/>
            <p14:sldId id="932"/>
            <p14:sldId id="1012"/>
            <p14:sldId id="1163"/>
            <p14:sldId id="1040"/>
            <p14:sldId id="1041"/>
            <p14:sldId id="1165"/>
            <p14:sldId id="1043"/>
            <p14:sldId id="1015"/>
            <p14:sldId id="1063"/>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1" d="100"/>
          <a:sy n="111" d="100"/>
        </p:scale>
        <p:origin x="1134"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446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javatpoint.com/reinforcement-learn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Reinforcement Learning Tutorial by </a:t>
            </a:r>
            <a:r>
              <a:rPr lang="en-US" dirty="0" err="1"/>
              <a:t>javatpoint</a:t>
            </a:r>
            <a:endParaRPr lang="en-US" dirty="0"/>
          </a:p>
          <a:p>
            <a:pPr lvl="1"/>
            <a:r>
              <a:rPr lang="en-US" dirty="0">
                <a:hlinkClick r:id="rId3"/>
              </a:rPr>
              <a:t>https://www.javatpoint.com/reinforcement-learning</a:t>
            </a:r>
            <a:r>
              <a:rPr lang="en-US" dirty="0"/>
              <a:t> </a:t>
            </a:r>
          </a:p>
          <a:p>
            <a:endParaRPr lang="en-SE"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r>
                  <a:rPr lang="en-US" i="0">
                    <a:latin typeface="Cambria Math" panose="02040503050406030204" pitchFamily="18" charset="0"/>
                  </a:rPr>
                  <a:t>(𝑠,𝑎,𝑟,𝑠′)</a:t>
                </a:r>
                <a:r>
                  <a:rPr lang="en-US" dirty="0"/>
                  <a:t> is atomic.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167223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9</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𝑈([𝑟_0,…,𝑟_∞ ])=∑_(𝑡=0)^∞▒〖𝛾^𝑡 𝑟_𝑡 〗≤</a:t>
                </a:r>
                <a:r>
                  <a:rPr lang="en-US" i="0">
                    <a:latin typeface="Cambria Math" panose="02040503050406030204" pitchFamily="18" charset="0"/>
                  </a:rPr>
                  <a:t>∑_(𝑡=0)^∞</a:t>
                </a:r>
                <a:r>
                  <a:rPr lang="en-US" b="0" i="0">
                    <a:latin typeface="Cambria Math" panose="02040503050406030204" pitchFamily="18" charset="0"/>
                  </a:rPr>
                  <a:t>▒〖</a:t>
                </a:r>
                <a:r>
                  <a:rPr lang="en-US" i="0">
                    <a:latin typeface="Cambria Math" panose="02040503050406030204" pitchFamily="18" charset="0"/>
                  </a:rPr>
                  <a:t>𝛾^𝑡</a:t>
                </a:r>
                <a:r>
                  <a:rPr lang="en-US" b="0" i="0">
                    <a:latin typeface="Cambria Math" panose="02040503050406030204" pitchFamily="18" charset="0"/>
                  </a:rPr>
                  <a:t> 𝑟_𝑚𝑎𝑥 〗=</a:t>
                </a:r>
                <a:r>
                  <a:rPr lang="en-US" i="0">
                    <a:latin typeface="Cambria Math" panose="02040503050406030204" pitchFamily="18" charset="0"/>
                  </a:rPr>
                  <a:t>𝑟_𝑚𝑎𝑥</a:t>
                </a:r>
                <a:r>
                  <a:rPr lang="en-US" b="0" i="0">
                    <a:latin typeface="Cambria Math" panose="02040503050406030204" pitchFamily="18" charset="0"/>
                  </a:rPr>
                  <a:t>/(1</a:t>
                </a:r>
                <a:r>
                  <a:rPr lang="en-US" i="0">
                    <a:latin typeface="Cambria Math" panose="02040503050406030204" pitchFamily="18" charset="0"/>
                  </a:rPr>
                  <a:t>−</a:t>
                </a:r>
                <a:r>
                  <a:rPr lang="en-US" b="0" i="0">
                    <a:latin typeface="Cambria Math" panose="02040503050406030204" pitchFamily="18" charset="0"/>
                  </a:rPr>
                  <a:t>𝛾)</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385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11</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17.png"/><Relationship Id="rId5" Type="http://schemas.openxmlformats.org/officeDocument/2006/relationships/notesSlide" Target="../notesSlides/notesSlide9.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1.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18.png"/><Relationship Id="rId9" Type="http://schemas.openxmlformats.org/officeDocument/2006/relationships/image" Target="../media/image43.png"/><Relationship Id="rId14" Type="http://schemas.openxmlformats.org/officeDocument/2006/relationships/image" Target="../media/image33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1.png"/></Relationships>
</file>

<file path=ppt/slides/_rels/slide1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25.emf"/><Relationship Id="rId18" Type="http://schemas.openxmlformats.org/officeDocument/2006/relationships/image" Target="../media/image30.emf"/><Relationship Id="rId3" Type="http://schemas.openxmlformats.org/officeDocument/2006/relationships/image" Target="../media/image200.png"/><Relationship Id="rId21" Type="http://schemas.openxmlformats.org/officeDocument/2006/relationships/image" Target="../media/image33.emf"/><Relationship Id="rId7" Type="http://schemas.openxmlformats.org/officeDocument/2006/relationships/image" Target="../media/image250.png"/><Relationship Id="rId12" Type="http://schemas.openxmlformats.org/officeDocument/2006/relationships/image" Target="../media/image24.emf"/><Relationship Id="rId17" Type="http://schemas.openxmlformats.org/officeDocument/2006/relationships/image" Target="../media/image29.emf"/><Relationship Id="rId2" Type="http://schemas.openxmlformats.org/officeDocument/2006/relationships/notesSlide" Target="../notesSlides/notesSlide14.xml"/><Relationship Id="rId16" Type="http://schemas.openxmlformats.org/officeDocument/2006/relationships/image" Target="../media/image28.emf"/><Relationship Id="rId20"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27.emf"/><Relationship Id="rId23" Type="http://schemas.openxmlformats.org/officeDocument/2006/relationships/image" Target="../media/image510.png"/><Relationship Id="rId10" Type="http://schemas.openxmlformats.org/officeDocument/2006/relationships/image" Target="../media/image22.emf"/><Relationship Id="rId19" Type="http://schemas.openxmlformats.org/officeDocument/2006/relationships/image" Target="../media/image31.emf"/><Relationship Id="rId4" Type="http://schemas.openxmlformats.org/officeDocument/2006/relationships/image" Target="../media/image210.png"/><Relationship Id="rId9" Type="http://schemas.openxmlformats.org/officeDocument/2006/relationships/image" Target="../media/image21.emf"/><Relationship Id="rId14" Type="http://schemas.openxmlformats.org/officeDocument/2006/relationships/image" Target="../media/image26.emf"/><Relationship Id="rId22"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image" Target="../media/image9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98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92.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9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90.png"/><Relationship Id="rId4" Type="http://schemas.openxmlformats.org/officeDocument/2006/relationships/image" Target="../media/image760.png"/></Relationships>
</file>

<file path=ppt/slides/_rels/slide5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14.png"/><Relationship Id="rId4" Type="http://schemas.openxmlformats.org/officeDocument/2006/relationships/image" Target="../media/image990.png"/><Relationship Id="rId9" Type="http://schemas.openxmlformats.org/officeDocument/2006/relationships/image" Target="../media/image112.png"/></Relationships>
</file>

<file path=ppt/slides/_rels/slide5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1.png"/><Relationship Id="rId10" Type="http://schemas.openxmlformats.org/officeDocument/2006/relationships/image" Target="../media/image121.png"/><Relationship Id="rId4" Type="http://schemas.openxmlformats.org/officeDocument/2006/relationships/image" Target="../media/image83.png"/><Relationship Id="rId9" Type="http://schemas.openxmlformats.org/officeDocument/2006/relationships/image" Target="../media/image1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10.png"/><Relationship Id="rId4" Type="http://schemas.openxmlformats.org/officeDocument/2006/relationships/image" Target="../media/image1000.pn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15.png"/><Relationship Id="rId4" Type="http://schemas.openxmlformats.org/officeDocument/2006/relationships/image" Target="../media/image1171.png"/></Relationships>
</file>

<file path=ppt/slides/_rels/slide56.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18.png"/><Relationship Id="rId4" Type="http://schemas.openxmlformats.org/officeDocument/2006/relationships/image" Target="../media/image1210.png"/></Relationships>
</file>

<file path=ppt/slides/_rels/slide57.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124.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0.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0.png"/><Relationship Id="rId5" Type="http://schemas.openxmlformats.org/officeDocument/2006/relationships/image" Target="../media/image115.png"/><Relationship Id="rId10" Type="http://schemas.openxmlformats.org/officeDocument/2006/relationships/image" Target="../media/image1240.png"/><Relationship Id="rId4" Type="http://schemas.openxmlformats.org/officeDocument/2006/relationships/image" Target="../media/image105.png"/><Relationship Id="rId9"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2022</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85000" lnSpcReduction="20000"/>
              </a:bodyPr>
              <a:lstStyle/>
              <a:p>
                <a:r>
                  <a:rPr lang="en-US" dirty="0"/>
                  <a:t>Problem: What if the game lasts forever? Do we get infinite rewards? No. Possible solutions:</a:t>
                </a:r>
              </a:p>
              <a:p>
                <a:r>
                  <a:rPr lang="en-US" b="1" dirty="0"/>
                  <a:t>Finite horizon</a:t>
                </a:r>
                <a:r>
                  <a:rPr lang="en-US" dirty="0"/>
                  <a:t>: (limit search tree depth)</a:t>
                </a:r>
              </a:p>
              <a:p>
                <a:pPr lvl="1"/>
                <a:r>
                  <a:rPr lang="en-US" dirty="0"/>
                  <a:t>Terminate episodes after a fixed </a:t>
                </a:r>
                <a14:m>
                  <m:oMath xmlns:m="http://schemas.openxmlformats.org/officeDocument/2006/math">
                    <m:r>
                      <a:rPr lang="en-US" i="1" dirty="0" smtClean="0">
                        <a:latin typeface="Cambria Math" panose="02040503050406030204" pitchFamily="18" charset="0"/>
                      </a:rPr>
                      <m:t>𝑇</m:t>
                    </m:r>
                  </m:oMath>
                </a14:m>
                <a:r>
                  <a:rPr lang="en-US" dirty="0"/>
                  <a:t> timesteps</a:t>
                </a:r>
              </a:p>
              <a:p>
                <a:r>
                  <a:rPr lang="en-US" b="1" dirty="0"/>
                  <a:t>Discount factor</a:t>
                </a:r>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&lt;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r>
                  <a:rPr lang="en-US" sz="2800" dirty="0">
                    <a:ea typeface="ＭＳ Ｐゴシック" pitchFamily="34" charset="-128"/>
                    <a:sym typeface="Symbol" pitchFamily="18" charset="2"/>
                  </a:rPr>
                  <a:t>Think of it as a </a:t>
                </a:r>
                <a14:m>
                  <m:oMath xmlns:m="http://schemas.openxmlformats.org/officeDocument/2006/math">
                    <m:r>
                      <a:rPr lang="en-US" sz="2800" b="0" i="0" dirty="0" smtClean="0">
                        <a:latin typeface="Cambria Math" panose="02040503050406030204" pitchFamily="18" charset="0"/>
                        <a:ea typeface="ＭＳ Ｐゴシック" pitchFamily="34" charset="-128"/>
                        <a:sym typeface="Symbol" pitchFamily="18" charset="2"/>
                      </a:rPr>
                      <m:t>1−</m:t>
                    </m:r>
                    <m:r>
                      <a:rPr lang="en-US" sz="2800" i="1" dirty="0" smtClean="0">
                        <a:latin typeface="Cambria Math" panose="02040503050406030204" pitchFamily="18" charset="0"/>
                        <a:ea typeface="ＭＳ Ｐゴシック" pitchFamily="34" charset="-128"/>
                        <a:sym typeface="Symbol" pitchFamily="18" charset="2"/>
                      </a:rPr>
                      <m:t>𝛾</m:t>
                    </m:r>
                  </m:oMath>
                </a14:m>
                <a:r>
                  <a:rPr lang="en-US" sz="2800" dirty="0">
                    <a:ea typeface="ＭＳ Ｐゴシック" pitchFamily="34" charset="-128"/>
                    <a:sym typeface="Symbol" pitchFamily="18" charset="2"/>
                  </a:rPr>
                  <a:t> chance of ending the episode at every step. Effective horizon (expected episode length):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sz="2800" dirty="0">
                  <a:ea typeface="ＭＳ Ｐゴシック" pitchFamily="34" charset="-128"/>
                  <a:sym typeface="Symbol" pitchFamily="18" charset="2"/>
                </a:endParaRPr>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leads to shorter horizon, </a:t>
                </a:r>
                <a:r>
                  <a:rPr lang="en-US"/>
                  <a:t>and preference of </a:t>
                </a:r>
                <a:r>
                  <a:rPr lang="en-US" dirty="0"/>
                  <a:t>short-term to long-term rewards, and vice versa</a:t>
                </a:r>
              </a:p>
              <a:p>
                <a:r>
                  <a:rPr lang="en-US" dirty="0">
                    <a:ea typeface="ＭＳ Ｐゴシック" pitchFamily="34" charset="-128"/>
                    <a:sym typeface="Symbol" pitchFamily="18" charset="2"/>
                  </a:rPr>
                  <a:t>(Can have both </a:t>
                </a:r>
                <a:r>
                  <a:rPr lang="en-US" dirty="0"/>
                  <a:t>finite horizon and discount factor)</a:t>
                </a:r>
                <a:endParaRPr lang="en-US" dirty="0">
                  <a:ea typeface="ＭＳ Ｐゴシック" pitchFamily="34" charset="-128"/>
                  <a:sym typeface="Symbol" pitchFamily="18" charset="2"/>
                </a:endParaRPr>
              </a:p>
              <a:p>
                <a:r>
                  <a:rPr lang="en-US" b="1" dirty="0"/>
                  <a:t>Absorbing state</a:t>
                </a:r>
                <a:r>
                  <a:rPr lang="en-US" dirty="0"/>
                  <a:t>: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3"/>
                <a:stretch>
                  <a:fillRect l="-1259" t="-2748"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ea typeface="ＭＳ Ｐゴシック" pitchFamily="34" charset="-128"/>
              </a:rPr>
              <a:t>Discount Factor Example</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1524000"/>
                <a:ext cx="4323406" cy="5059362"/>
              </a:xfrm>
            </p:spPr>
            <p:txBody>
              <a:bodyPr/>
              <a:lstStyle/>
              <a:p>
                <a:r>
                  <a:rPr lang="en-US" sz="2800" dirty="0">
                    <a:ea typeface="ＭＳ Ｐゴシック" pitchFamily="34" charset="-128"/>
                  </a:rPr>
                  <a:t>Each time we descend a level in the search tree, we multiply in the discount once</a:t>
                </a:r>
                <a:endParaRPr lang="en-US" sz="2400" dirty="0">
                  <a:ea typeface="ＭＳ Ｐゴシック" pitchFamily="34" charset="-128"/>
                  <a:sym typeface="Symbol" pitchFamily="18" charset="2"/>
                </a:endParaRPr>
              </a:p>
              <a:p>
                <a:r>
                  <a:rPr lang="en-US" dirty="0">
                    <a:ea typeface="ＭＳ Ｐゴシック" pitchFamily="34" charset="-128"/>
                    <a:sym typeface="Symbol" pitchFamily="18" charset="2"/>
                  </a:rPr>
                  <a:t>Example: </a:t>
                </a:r>
                <a14:m>
                  <m:oMath xmlns:m="http://schemas.openxmlformats.org/officeDocument/2006/math">
                    <m:r>
                      <a:rPr lang="en-US" b="0" i="1" smtClean="0">
                        <a:latin typeface="Cambria Math" panose="02040503050406030204" pitchFamily="18" charset="0"/>
                        <a:ea typeface="ＭＳ Ｐゴシック" pitchFamily="34" charset="-128"/>
                        <a:sym typeface="Symbol" pitchFamily="18" charset="2"/>
                      </a:rPr>
                      <m:t>𝛾</m:t>
                    </m:r>
                    <m:r>
                      <a:rPr lang="en-US" b="0" i="1" smtClean="0">
                        <a:latin typeface="Cambria Math" panose="02040503050406030204" pitchFamily="18" charset="0"/>
                        <a:ea typeface="ＭＳ Ｐゴシック" pitchFamily="34" charset="-128"/>
                        <a:sym typeface="Symbol" pitchFamily="18" charset="2"/>
                      </a:rPr>
                      <m:t>=0.5</m:t>
                    </m:r>
                  </m:oMath>
                </a14:m>
                <a:endParaRPr lang="en-US" dirty="0">
                  <a:ea typeface="ＭＳ Ｐゴシック" pitchFamily="34" charset="-128"/>
                  <a:sym typeface="Symbol" pitchFamily="18" charset="2"/>
                </a:endParaRPr>
              </a:p>
              <a:p>
                <a:pPr lvl="1"/>
                <a14:m>
                  <m:oMath xmlns:m="http://schemas.openxmlformats.org/officeDocument/2006/math">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([1,2,3]) = 1∗1 + 0.5∗2 + 0.25∗3 &lt; </m:t>
                    </m:r>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([3,2,1])</m:t>
                    </m:r>
                  </m:oMath>
                </a14:m>
                <a:endParaRPr lang="en-US" sz="24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1524000"/>
                <a:ext cx="4323406" cy="5059362"/>
              </a:xfrm>
              <a:blipFill>
                <a:blip r:embed="rId6"/>
                <a:stretch>
                  <a:fillRect l="-3244" t="-1205" r="-141"/>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Formal Definition of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a:t>
                </a:r>
                <a14:m>
                  <m:oMath xmlns:m="http://schemas.openxmlformats.org/officeDocument/2006/math">
                    <m:r>
                      <a:rPr lang="en-US" altLang="zh-CN" sz="3600" b="0" i="1" smtClean="0">
                        <a:latin typeface="Cambria Math" panose="02040503050406030204" pitchFamily="18" charset="0"/>
                      </a:rPr>
                      <m:t>𝜋</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𝑎</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𝑠</m:t>
                    </m:r>
                    <m:r>
                      <a:rPr lang="en-US" altLang="zh-CN" sz="3600" i="1" smtClean="0">
                        <a:latin typeface="Cambria Math" panose="02040503050406030204" pitchFamily="18" charset="0"/>
                      </a:rPr>
                      <m:t>)</m:t>
                    </m:r>
                  </m:oMath>
                </a14:m>
                <a:r>
                  <a:rPr lang="en-US" sz="3600" dirty="0"/>
                  <a:t> that maximizes the expected return from </a:t>
                </a:r>
                <a:r>
                  <a:rPr lang="en-US" sz="3600"/>
                  <a:t>each state (the state VF)</a:t>
                </a:r>
                <a:endParaRPr lang="en-US" sz="3600" dirty="0"/>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l="-273" r="-191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464722"/>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464722"/>
                <a:ext cx="2133600" cy="707886"/>
              </a:xfrm>
              <a:prstGeom prst="rect">
                <a:avLst/>
              </a:prstGeom>
              <a:blipFill>
                <a:blip r:embed="rId4"/>
                <a:stretch>
                  <a:fillRect l="-2857" t="-3419" b="-1453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596220"/>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596220"/>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221404"/>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42904042-8DF2-40A9-B62F-B7D0E8993074}"/>
                  </a:ext>
                </a:extLst>
              </p:cNvPr>
              <p:cNvSpPr txBox="1">
                <a:spLocks/>
              </p:cNvSpPr>
              <p:nvPr/>
            </p:nvSpPr>
            <p:spPr>
              <a:xfrm>
                <a:off x="3556971" y="6358852"/>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6" name="内容占位符 2">
                <a:extLst>
                  <a:ext uri="{FF2B5EF4-FFF2-40B4-BE49-F238E27FC236}">
                    <a16:creationId xmlns:a16="http://schemas.microsoft.com/office/drawing/2014/main" id="{42904042-8DF2-40A9-B62F-B7D0E8993074}"/>
                  </a:ext>
                </a:extLst>
              </p:cNvPr>
              <p:cNvSpPr txBox="1">
                <a:spLocks noRot="1" noChangeAspect="1" noMove="1" noResize="1" noEditPoints="1" noAdjustHandles="1" noChangeArrowheads="1" noChangeShapeType="1" noTextEdit="1"/>
              </p:cNvSpPr>
              <p:nvPr/>
            </p:nvSpPr>
            <p:spPr>
              <a:xfrm>
                <a:off x="3556971" y="6358852"/>
                <a:ext cx="2232248" cy="575348"/>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5352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92500" lnSpcReduction="10000"/>
              </a:bodyPr>
              <a:lstStyle/>
              <a:p>
                <a:r>
                  <a:rPr lang="en-US" dirty="0">
                    <a:solidFill>
                      <a:schemeClr val="tx1"/>
                    </a:solidFill>
                  </a:rPr>
                  <a:t>Bellman Expectation Equation for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Bellman Expectation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endParaRPr lang="en-US" dirty="0"/>
              </a:p>
              <a:p>
                <a:pPr lvl="1"/>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527" t="-2509" r="-1018" b="-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09868"/>
                <a:ext cx="8229600" cy="3743132"/>
              </a:xfrm>
            </p:spPr>
            <p:txBody>
              <a:bodyPr>
                <a:normAutofit fontScale="70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09868"/>
                <a:ext cx="8229600" cy="3743132"/>
              </a:xfrm>
              <a:blipFill>
                <a:blip r:embed="rId3"/>
                <a:stretch>
                  <a:fillRect l="-889" t="-6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65BB-C59C-4ED2-ADD6-591278AC638B}"/>
              </a:ext>
            </a:extLst>
          </p:cNvPr>
          <p:cNvSpPr>
            <a:spLocks noGrp="1"/>
          </p:cNvSpPr>
          <p:nvPr>
            <p:ph type="title"/>
          </p:nvPr>
        </p:nvSpPr>
        <p:spPr/>
        <p:txBody>
          <a:bodyPr/>
          <a:lstStyle/>
          <a:p>
            <a:r>
              <a:rPr lang="en-US" sz="3600" dirty="0"/>
              <a:t>Bellman Equations written with Expectation Symbols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70B32-9ADE-4BED-BDEA-A318ED316321}"/>
                  </a:ext>
                </a:extLst>
              </p:cNvPr>
              <p:cNvSpPr>
                <a:spLocks noGrp="1"/>
              </p:cNvSpPr>
              <p:nvPr>
                <p:ph idx="1"/>
              </p:nvPr>
            </p:nvSpPr>
            <p:spPr>
              <a:xfrm>
                <a:off x="457200" y="1295400"/>
                <a:ext cx="8229600" cy="5410200"/>
              </a:xfrm>
            </p:spPr>
            <p:txBody>
              <a:bodyPr>
                <a:normAutofit fontScale="62500" lnSpcReduction="20000"/>
              </a:bodyPr>
              <a:lstStyle/>
              <a:p>
                <a:r>
                  <a:rPr lang="en-US" dirty="0"/>
                  <a:t>Bellman Exp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r>
                  <a:rPr lang="en-US" dirty="0"/>
                  <a:t>Bellman </a:t>
                </a:r>
                <a:r>
                  <a:rPr lang="en-US" dirty="0" err="1"/>
                  <a:t>Opt</a:t>
                </a:r>
                <a:r>
                  <a:rPr lang="en-US" dirty="0"/>
                  <a:t>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e>
                    </m:d>
                  </m:oMath>
                </a14:m>
                <a:endParaRPr lang="en-US" dirty="0">
                  <a:solidFill>
                    <a:schemeClr val="tx1"/>
                  </a:solidFill>
                </a:endParaRPr>
              </a:p>
              <a:p>
                <a:r>
                  <a:rPr lang="en-US" dirty="0"/>
                  <a:t>Detailed derivations: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b="0"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SE" dirty="0">
                  <a:solidFill>
                    <a:schemeClr val="tx1"/>
                  </a:solidFill>
                </a:endParaRPr>
              </a:p>
              <a:p>
                <a:endParaRPr lang="en-SE" dirty="0"/>
              </a:p>
            </p:txBody>
          </p:sp>
        </mc:Choice>
        <mc:Fallback xmlns="">
          <p:sp>
            <p:nvSpPr>
              <p:cNvPr id="3" name="Content Placeholder 2">
                <a:extLst>
                  <a:ext uri="{FF2B5EF4-FFF2-40B4-BE49-F238E27FC236}">
                    <a16:creationId xmlns:a16="http://schemas.microsoft.com/office/drawing/2014/main" id="{0CF70B32-9ADE-4BED-BDEA-A318ED316321}"/>
                  </a:ext>
                </a:extLst>
              </p:cNvPr>
              <p:cNvSpPr>
                <a:spLocks noGrp="1" noRot="1" noChangeAspect="1" noMove="1" noResize="1" noEditPoints="1" noAdjustHandles="1" noChangeArrowheads="1" noChangeShapeType="1" noTextEdit="1"/>
              </p:cNvSpPr>
              <p:nvPr>
                <p:ph idx="1"/>
              </p:nvPr>
            </p:nvSpPr>
            <p:spPr>
              <a:xfrm>
                <a:off x="457200" y="1295400"/>
                <a:ext cx="8229600" cy="5410200"/>
              </a:xfrm>
              <a:blipFill>
                <a:blip r:embed="rId2"/>
                <a:stretch>
                  <a:fillRect l="-741" t="-16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AF97FA-DFC1-4862-ACA7-C63D43BF6C6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56540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18</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34849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828800"/>
              </a:xfrm>
            </p:spPr>
            <p:txBody>
              <a:bodyPr>
                <a:normAutofit fontScale="62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828800"/>
              </a:xfrm>
              <a:blipFill>
                <a:blip r:embed="rId3"/>
                <a:stretch>
                  <a:fillRect l="-667" t="-466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4"/>
          <a:stretch>
            <a:fillRect/>
          </a:stretch>
        </p:blipFill>
        <p:spPr>
          <a:xfrm>
            <a:off x="2057400" y="2762219"/>
            <a:ext cx="5029200" cy="399131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7"/>
                <a:ext cx="8229600" cy="3709730"/>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7"/>
                <a:ext cx="8229600" cy="3709730"/>
              </a:xfrm>
              <a:blipFill>
                <a:blip r:embed="rId3"/>
                <a:stretch>
                  <a:fillRect l="-222" t="-10691"/>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295663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5"/>
                <a:ext cx="8229600" cy="3595917"/>
              </a:xfrm>
            </p:spPr>
            <p:txBody>
              <a:bodyPr>
                <a:normAutofit fontScale="62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5"/>
                <a:ext cx="8229600" cy="3595917"/>
              </a:xfrm>
              <a:blipFill>
                <a:blip r:embed="rId3"/>
                <a:stretch>
                  <a:fillRect l="-741" t="-831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9</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1683417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 (We do not need to re-run Policy Evaluation, since we do not care if the value functions converge as long as the policy is stable.)</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57965"/>
                <a:ext cx="8607669" cy="4128585"/>
              </a:xfrm>
            </p:spPr>
            <p:txBody>
              <a:bodyPr>
                <a:normAutofit fontScale="4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57965"/>
                <a:ext cx="8607669" cy="4128585"/>
              </a:xfrm>
              <a:blipFill>
                <a:blip r:embed="rId3"/>
                <a:stretch>
                  <a:fillRect l="-71" t="-8124"/>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57686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3300230"/>
              </a:xfrm>
            </p:spPr>
            <p:txBody>
              <a:bodyPr>
                <a:normAutofit fontScale="55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3300230"/>
              </a:xfrm>
              <a:blipFill>
                <a:blip r:embed="rId3"/>
                <a:stretch>
                  <a:fillRect l="-579" t="-14972"/>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6.5</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784363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51</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419146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84900"/>
                <a:ext cx="6701375"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84900"/>
                <a:ext cx="6701375" cy="4349300"/>
              </a:xfrm>
              <a:blipFill>
                <a:blip r:embed="rId3"/>
                <a:stretch>
                  <a:fillRect l="-91"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9</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1667" r="-166942" b="-223333"/>
                          </a:stretch>
                        </a:blipFill>
                      </a:tcPr>
                    </a:tc>
                    <a:tc>
                      <a:txBody>
                        <a:bodyPr/>
                        <a:lstStyle/>
                        <a:p>
                          <a:endParaRPr lang="en-SE"/>
                        </a:p>
                      </a:txBody>
                      <a:tcPr marL="68580" marR="68580" marT="0" marB="0">
                        <a:blipFill>
                          <a:blip r:embed="rId10"/>
                          <a:stretch>
                            <a:fillRect l="-231183" t="-1667" r="-117204" b="-223333"/>
                          </a:stretch>
                        </a:blipFill>
                      </a:tcPr>
                    </a:tc>
                    <a:tc>
                      <a:txBody>
                        <a:bodyPr/>
                        <a:lstStyle/>
                        <a:p>
                          <a:endParaRPr lang="en-SE"/>
                        </a:p>
                      </a:txBody>
                      <a:tcPr marL="68580" marR="68580" marT="0" marB="0">
                        <a:blipFill>
                          <a:blip r:embed="rId10"/>
                          <a:stretch>
                            <a:fillRect l="-293333"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0"/>
                          <a:stretch>
                            <a:fillRect l="-77686" t="-100000" r="-166942" b="-119672"/>
                          </a:stretch>
                        </a:blipFill>
                      </a:tcPr>
                    </a:tc>
                    <a:tc>
                      <a:txBody>
                        <a:bodyPr/>
                        <a:lstStyle/>
                        <a:p>
                          <a:endParaRPr lang="en-SE"/>
                        </a:p>
                      </a:txBody>
                      <a:tcPr marL="68580" marR="68580" marT="0" marB="0">
                        <a:blipFill>
                          <a:blip r:embed="rId10"/>
                          <a:stretch>
                            <a:fillRect l="-231183" t="-100000" r="-117204" b="-119672"/>
                          </a:stretch>
                        </a:blipFill>
                      </a:tcPr>
                    </a:tc>
                    <a:tc>
                      <a:txBody>
                        <a:bodyPr/>
                        <a:lstStyle/>
                        <a:p>
                          <a:endParaRPr lang="en-SE"/>
                        </a:p>
                      </a:txBody>
                      <a:tcPr marL="68580" marR="68580" marT="0" marB="0">
                        <a:blipFill>
                          <a:blip r:embed="rId10"/>
                          <a:stretch>
                            <a:fillRect l="-293333"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203333" r="-166942" b="-21667"/>
                          </a:stretch>
                        </a:blipFill>
                      </a:tcPr>
                    </a:tc>
                    <a:tc>
                      <a:txBody>
                        <a:bodyPr/>
                        <a:lstStyle/>
                        <a:p>
                          <a:endParaRPr lang="en-SE"/>
                        </a:p>
                      </a:txBody>
                      <a:tcPr marL="68580" marR="68580" marT="0" marB="0">
                        <a:blipFill>
                          <a:blip r:embed="rId10"/>
                          <a:stretch>
                            <a:fillRect l="-231183" t="-203333" r="-117204" b="-21667"/>
                          </a:stretch>
                        </a:blipFill>
                      </a:tcPr>
                    </a:tc>
                    <a:tc>
                      <a:txBody>
                        <a:bodyPr/>
                        <a:lstStyle/>
                        <a:p>
                          <a:endParaRPr lang="en-SE"/>
                        </a:p>
                      </a:txBody>
                      <a:tcPr marL="68580" marR="68580" marT="0" marB="0">
                        <a:blipFill>
                          <a:blip r:embed="rId10"/>
                          <a:stretch>
                            <a:fillRect l="-293333"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726711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8"/>
                          <a:stretch>
                            <a:fillRect l="-78512" t="-1667" r="-166942" b="-573333"/>
                          </a:stretch>
                        </a:blipFill>
                      </a:tcPr>
                    </a:tc>
                    <a:tc>
                      <a:txBody>
                        <a:bodyPr/>
                        <a:lstStyle/>
                        <a:p>
                          <a:endParaRPr lang="en-SE"/>
                        </a:p>
                      </a:txBody>
                      <a:tcPr marL="68580" marR="68580" marT="0" marB="0">
                        <a:blipFill>
                          <a:blip r:embed="rId8"/>
                          <a:stretch>
                            <a:fillRect l="-232258" t="-1667" r="-117204" b="-573333"/>
                          </a:stretch>
                        </a:blipFill>
                      </a:tcPr>
                    </a:tc>
                    <a:tc>
                      <a:txBody>
                        <a:bodyPr/>
                        <a:lstStyle/>
                        <a:p>
                          <a:endParaRPr lang="en-SE"/>
                        </a:p>
                      </a:txBody>
                      <a:tcPr marL="68580" marR="68580" marT="0" marB="0">
                        <a:blipFill>
                          <a:blip r:embed="rId8"/>
                          <a:stretch>
                            <a:fillRect l="-294286" t="-1667" r="-3810" b="-57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8"/>
                          <a:stretch>
                            <a:fillRect l="-78512" t="-101667" r="-166942" b="-473333"/>
                          </a:stretch>
                        </a:blipFill>
                      </a:tcPr>
                    </a:tc>
                    <a:tc>
                      <a:txBody>
                        <a:bodyPr/>
                        <a:lstStyle/>
                        <a:p>
                          <a:endParaRPr lang="en-SE"/>
                        </a:p>
                      </a:txBody>
                      <a:tcPr marL="68580" marR="68580" marT="0" marB="0">
                        <a:blipFill>
                          <a:blip r:embed="rId8"/>
                          <a:stretch>
                            <a:fillRect l="-232258" t="-101667" r="-117204" b="-473333"/>
                          </a:stretch>
                        </a:blipFill>
                      </a:tcPr>
                    </a:tc>
                    <a:tc>
                      <a:txBody>
                        <a:bodyPr/>
                        <a:lstStyle/>
                        <a:p>
                          <a:endParaRPr lang="en-SE"/>
                        </a:p>
                      </a:txBody>
                      <a:tcPr marL="68580" marR="68580" marT="0" marB="0">
                        <a:blipFill>
                          <a:blip r:embed="rId8"/>
                          <a:stretch>
                            <a:fillRect l="-294286" t="-101667" r="-3810" b="-473333"/>
                          </a:stretch>
                        </a:blipFill>
                      </a:tcPr>
                    </a:tc>
                    <a:extLst>
                      <a:ext uri="{0D108BD9-81ED-4DB2-BD59-A6C34878D82A}">
                        <a16:rowId xmlns:a16="http://schemas.microsoft.com/office/drawing/2014/main" val="295648973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585000"/>
                          </a:stretch>
                        </a:blipFill>
                      </a:tcPr>
                    </a:tc>
                    <a:tc>
                      <a:txBody>
                        <a:bodyPr/>
                        <a:lstStyle/>
                        <a:p>
                          <a:endParaRPr lang="en-SE"/>
                        </a:p>
                      </a:txBody>
                      <a:tcPr marL="68580" marR="68580" marT="0" marB="0">
                        <a:blipFill>
                          <a:blip r:embed="rId7"/>
                          <a:stretch>
                            <a:fillRect l="-232258" t="-1667" r="-117204" b="-585000"/>
                          </a:stretch>
                        </a:blipFill>
                      </a:tcPr>
                    </a:tc>
                    <a:tc>
                      <a:txBody>
                        <a:bodyPr/>
                        <a:lstStyle/>
                        <a:p>
                          <a:endParaRPr lang="en-SE"/>
                        </a:p>
                      </a:txBody>
                      <a:tcPr marL="68580" marR="68580" marT="0" marB="0">
                        <a:blipFill>
                          <a:blip r:embed="rId7"/>
                          <a:stretch>
                            <a:fillRect l="-294286" t="-1667" r="-3810" b="-585000"/>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1667" r="-166942" b="-485000"/>
                          </a:stretch>
                        </a:blipFill>
                      </a:tcPr>
                    </a:tc>
                    <a:tc>
                      <a:txBody>
                        <a:bodyPr/>
                        <a:lstStyle/>
                        <a:p>
                          <a:endParaRPr lang="en-SE"/>
                        </a:p>
                      </a:txBody>
                      <a:tcPr marL="68580" marR="68580" marT="0" marB="0">
                        <a:blipFill>
                          <a:blip r:embed="rId7"/>
                          <a:stretch>
                            <a:fillRect l="-232258" t="-101667" r="-117204" b="-485000"/>
                          </a:stretch>
                        </a:blipFill>
                      </a:tcPr>
                    </a:tc>
                    <a:tc>
                      <a:txBody>
                        <a:bodyPr/>
                        <a:lstStyle/>
                        <a:p>
                          <a:endParaRPr lang="en-SE"/>
                        </a:p>
                      </a:txBody>
                      <a:tcPr marL="68580" marR="68580" marT="0" marB="0">
                        <a:blipFill>
                          <a:blip r:embed="rId7"/>
                          <a:stretch>
                            <a:fillRect l="-294286" t="-101667" r="-3810" b="-485000"/>
                          </a:stretch>
                        </a:blipFill>
                      </a:tcPr>
                    </a:tc>
                    <a:extLst>
                      <a:ext uri="{0D108BD9-81ED-4DB2-BD59-A6C34878D82A}">
                        <a16:rowId xmlns:a16="http://schemas.microsoft.com/office/drawing/2014/main" val="2956489735"/>
                      </a:ext>
                    </a:extLst>
                  </a:tr>
                  <a:tr h="36576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201667" r="-166942" b="-385000"/>
                          </a:stretch>
                        </a:blipFill>
                      </a:tcPr>
                    </a:tc>
                    <a:tc>
                      <a:txBody>
                        <a:bodyPr/>
                        <a:lstStyle/>
                        <a:p>
                          <a:endParaRPr lang="en-SE"/>
                        </a:p>
                      </a:txBody>
                      <a:tcPr marL="68580" marR="68580" marT="0" marB="0">
                        <a:blipFill>
                          <a:blip r:embed="rId7"/>
                          <a:stretch>
                            <a:fillRect l="-232258" t="-201667" r="-117204" b="-385000"/>
                          </a:stretch>
                        </a:blipFill>
                      </a:tcPr>
                    </a:tc>
                    <a:tc>
                      <a:txBody>
                        <a:bodyPr/>
                        <a:lstStyle/>
                        <a:p>
                          <a:endParaRPr lang="en-SE"/>
                        </a:p>
                      </a:txBody>
                      <a:tcPr marL="68580" marR="68580" marT="0" marB="0">
                        <a:blipFill>
                          <a:blip r:embed="rId7"/>
                          <a:stretch>
                            <a:fillRect l="-294286" t="-201667" r="-3810" b="-385000"/>
                          </a:stretch>
                        </a:blipFill>
                      </a:tcPr>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Iter6 Value Iteration w. </a:t>
            </a:r>
            <a:r>
              <a:rPr lang="en-US" sz="3200" dirty="0" err="1"/>
              <a:t>Sto</a:t>
            </a:r>
            <a:r>
              <a:rPr lang="en-US" sz="3200" dirty="0"/>
              <a:t>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1022944"/>
                <a:ext cx="5482662" cy="5682656"/>
              </a:xfrm>
            </p:spPr>
            <p:txBody>
              <a:bodyPr>
                <a:normAutofit fontScale="925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1022944"/>
                <a:ext cx="5482662" cy="5682656"/>
              </a:xfrm>
              <a:blipFill>
                <a:blip r:embed="rId3"/>
                <a:stretch>
                  <a:fillRect l="-2225" t="-1395" r="-20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6.49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6678774"/>
                      </a:ext>
                    </a:extLst>
                  </a:tr>
                  <a:tr h="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6.52</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04836299"/>
                      </a:ext>
                    </a:extLst>
                  </a:tr>
                  <a:tr h="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6.52</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4958975"/>
                      </a:ext>
                    </a:extLst>
                  </a:tr>
                  <a:tr h="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6.53</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333" r="-166942" b="-621667"/>
                          </a:stretch>
                        </a:blipFill>
                      </a:tcPr>
                    </a:tc>
                    <a:tc>
                      <a:txBody>
                        <a:bodyPr/>
                        <a:lstStyle/>
                        <a:p>
                          <a:endParaRPr lang="en-SE"/>
                        </a:p>
                      </a:txBody>
                      <a:tcPr marL="68580" marR="68580" marT="0" marB="0">
                        <a:blipFill>
                          <a:blip r:embed="rId13"/>
                          <a:stretch>
                            <a:fillRect l="-232258" t="-3333" r="-117204" b="-621667"/>
                          </a:stretch>
                        </a:blipFill>
                      </a:tcPr>
                    </a:tc>
                    <a:tc>
                      <a:txBody>
                        <a:bodyPr/>
                        <a:lstStyle/>
                        <a:p>
                          <a:endParaRPr lang="en-SE"/>
                        </a:p>
                      </a:txBody>
                      <a:tcPr marL="68580" marR="68580" marT="0" marB="0">
                        <a:blipFill>
                          <a:blip r:embed="rId13"/>
                          <a:stretch>
                            <a:fillRect l="-294286" t="-3333" r="-3810" b="-621667"/>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3"/>
                          <a:stretch>
                            <a:fillRect l="-78512" t="-103333" r="-166942" b="-521667"/>
                          </a:stretch>
                        </a:blipFill>
                      </a:tcPr>
                    </a:tc>
                    <a:tc>
                      <a:txBody>
                        <a:bodyPr/>
                        <a:lstStyle/>
                        <a:p>
                          <a:endParaRPr lang="en-SE"/>
                        </a:p>
                      </a:txBody>
                      <a:tcPr marL="68580" marR="68580" marT="0" marB="0">
                        <a:blipFill>
                          <a:blip r:embed="rId13"/>
                          <a:stretch>
                            <a:fillRect l="-232258" t="-103333" r="-117204" b="-521667"/>
                          </a:stretch>
                        </a:blipFill>
                      </a:tcPr>
                    </a:tc>
                    <a:tc>
                      <a:txBody>
                        <a:bodyPr/>
                        <a:lstStyle/>
                        <a:p>
                          <a:endParaRPr lang="en-SE"/>
                        </a:p>
                      </a:txBody>
                      <a:tcPr marL="68580" marR="68580" marT="0" marB="0">
                        <a:blipFill>
                          <a:blip r:embed="rId13"/>
                          <a:stretch>
                            <a:fillRect l="-294286" t="-103333" r="-3810" b="-521667"/>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203333" r="-166942" b="-421667"/>
                          </a:stretch>
                        </a:blipFill>
                      </a:tcPr>
                    </a:tc>
                    <a:tc>
                      <a:txBody>
                        <a:bodyPr/>
                        <a:lstStyle/>
                        <a:p>
                          <a:endParaRPr lang="en-SE"/>
                        </a:p>
                      </a:txBody>
                      <a:tcPr marL="68580" marR="68580" marT="0" marB="0">
                        <a:blipFill>
                          <a:blip r:embed="rId13"/>
                          <a:stretch>
                            <a:fillRect l="-232258" t="-203333" r="-117204" b="-421667"/>
                          </a:stretch>
                        </a:blipFill>
                      </a:tcPr>
                    </a:tc>
                    <a:tc>
                      <a:txBody>
                        <a:bodyPr/>
                        <a:lstStyle/>
                        <a:p>
                          <a:endParaRPr lang="en-SE"/>
                        </a:p>
                      </a:txBody>
                      <a:tcPr marL="68580" marR="68580" marT="0" marB="0">
                        <a:blipFill>
                          <a:blip r:embed="rId13"/>
                          <a:stretch>
                            <a:fillRect l="-294286" t="-203333" r="-3810" b="-421667"/>
                          </a:stretch>
                        </a:blipFill>
                      </a:tcPr>
                    </a:tc>
                    <a:extLst>
                      <a:ext uri="{0D108BD9-81ED-4DB2-BD59-A6C34878D82A}">
                        <a16:rowId xmlns:a16="http://schemas.microsoft.com/office/drawing/2014/main" val="3775951849"/>
                      </a:ext>
                    </a:extLst>
                  </a:tr>
                  <a:tr h="36576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03333" r="-166942" b="-321667"/>
                          </a:stretch>
                        </a:blipFill>
                      </a:tcPr>
                    </a:tc>
                    <a:tc>
                      <a:txBody>
                        <a:bodyPr/>
                        <a:lstStyle/>
                        <a:p>
                          <a:endParaRPr lang="en-SE"/>
                        </a:p>
                      </a:txBody>
                      <a:tcPr marL="68580" marR="68580" marT="0" marB="0">
                        <a:blipFill>
                          <a:blip r:embed="rId13"/>
                          <a:stretch>
                            <a:fillRect l="-232258" t="-303333" r="-117204" b="-321667"/>
                          </a:stretch>
                        </a:blipFill>
                      </a:tcPr>
                    </a:tc>
                    <a:tc>
                      <a:txBody>
                        <a:bodyPr/>
                        <a:lstStyle/>
                        <a:p>
                          <a:endParaRPr lang="en-SE"/>
                        </a:p>
                      </a:txBody>
                      <a:tcPr marL="68580" marR="68580" marT="0" marB="0">
                        <a:blipFill>
                          <a:blip r:embed="rId13"/>
                          <a:stretch>
                            <a:fillRect l="-294286" t="-303333" r="-3810" b="-321667"/>
                          </a:stretch>
                        </a:blipFill>
                      </a:tcPr>
                    </a:tc>
                    <a:extLst>
                      <a:ext uri="{0D108BD9-81ED-4DB2-BD59-A6C34878D82A}">
                        <a16:rowId xmlns:a16="http://schemas.microsoft.com/office/drawing/2014/main" val="1266678774"/>
                      </a:ext>
                    </a:extLst>
                  </a:tr>
                  <a:tr h="36576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403333" r="-166942" b="-221667"/>
                          </a:stretch>
                        </a:blipFill>
                      </a:tcPr>
                    </a:tc>
                    <a:tc>
                      <a:txBody>
                        <a:bodyPr/>
                        <a:lstStyle/>
                        <a:p>
                          <a:endParaRPr lang="en-SE"/>
                        </a:p>
                      </a:txBody>
                      <a:tcPr marL="68580" marR="68580" marT="0" marB="0">
                        <a:blipFill>
                          <a:blip r:embed="rId13"/>
                          <a:stretch>
                            <a:fillRect l="-232258" t="-403333" r="-117204" b="-221667"/>
                          </a:stretch>
                        </a:blipFill>
                      </a:tcPr>
                    </a:tc>
                    <a:tc>
                      <a:txBody>
                        <a:bodyPr/>
                        <a:lstStyle/>
                        <a:p>
                          <a:endParaRPr lang="en-SE"/>
                        </a:p>
                      </a:txBody>
                      <a:tcPr marL="68580" marR="68580" marT="0" marB="0">
                        <a:blipFill>
                          <a:blip r:embed="rId13"/>
                          <a:stretch>
                            <a:fillRect l="-294286" t="-403333" r="-3810" b="-221667"/>
                          </a:stretch>
                        </a:blipFill>
                      </a:tcPr>
                    </a:tc>
                    <a:extLst>
                      <a:ext uri="{0D108BD9-81ED-4DB2-BD59-A6C34878D82A}">
                        <a16:rowId xmlns:a16="http://schemas.microsoft.com/office/drawing/2014/main" val="3604836299"/>
                      </a:ext>
                    </a:extLst>
                  </a:tr>
                  <a:tr h="36576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503333" r="-166942" b="-121667"/>
                          </a:stretch>
                        </a:blipFill>
                      </a:tcPr>
                    </a:tc>
                    <a:tc>
                      <a:txBody>
                        <a:bodyPr/>
                        <a:lstStyle/>
                        <a:p>
                          <a:endParaRPr lang="en-SE"/>
                        </a:p>
                      </a:txBody>
                      <a:tcPr marL="68580" marR="68580" marT="0" marB="0">
                        <a:blipFill>
                          <a:blip r:embed="rId13"/>
                          <a:stretch>
                            <a:fillRect l="-232258" t="-503333" r="-117204" b="-121667"/>
                          </a:stretch>
                        </a:blipFill>
                      </a:tcPr>
                    </a:tc>
                    <a:tc>
                      <a:txBody>
                        <a:bodyPr/>
                        <a:lstStyle/>
                        <a:p>
                          <a:endParaRPr lang="en-SE"/>
                        </a:p>
                      </a:txBody>
                      <a:tcPr marL="68580" marR="68580" marT="0" marB="0">
                        <a:blipFill>
                          <a:blip r:embed="rId13"/>
                          <a:stretch>
                            <a:fillRect l="-294286" t="-503333" r="-3810" b="-121667"/>
                          </a:stretch>
                        </a:blipFill>
                      </a:tcPr>
                    </a:tc>
                    <a:extLst>
                      <a:ext uri="{0D108BD9-81ED-4DB2-BD59-A6C34878D82A}">
                        <a16:rowId xmlns:a16="http://schemas.microsoft.com/office/drawing/2014/main" val="1874958975"/>
                      </a:ext>
                    </a:extLst>
                  </a:tr>
                  <a:tr h="36576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603333" r="-166942" b="-21667"/>
                          </a:stretch>
                        </a:blipFill>
                      </a:tcPr>
                    </a:tc>
                    <a:tc>
                      <a:txBody>
                        <a:bodyPr/>
                        <a:lstStyle/>
                        <a:p>
                          <a:endParaRPr lang="en-SE"/>
                        </a:p>
                      </a:txBody>
                      <a:tcPr marL="68580" marR="68580" marT="0" marB="0">
                        <a:blipFill>
                          <a:blip r:embed="rId13"/>
                          <a:stretch>
                            <a:fillRect l="-232258" t="-603333" r="-117204" b="-21667"/>
                          </a:stretch>
                        </a:blipFill>
                      </a:tcPr>
                    </a:tc>
                    <a:tc>
                      <a:txBody>
                        <a:bodyPr/>
                        <a:lstStyle/>
                        <a:p>
                          <a:endParaRPr lang="en-SE"/>
                        </a:p>
                      </a:txBody>
                      <a:tcPr marL="68580" marR="68580" marT="0" marB="0">
                        <a:blipFill>
                          <a:blip r:embed="rId13"/>
                          <a:stretch>
                            <a:fillRect l="-294286" t="-603333" r="-3810" b="-21667"/>
                          </a:stretch>
                        </a:blipFill>
                      </a:tcPr>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4560</TotalTime>
  <Words>11368</Words>
  <Application>Microsoft Office PowerPoint</Application>
  <PresentationFormat>On-screen Show (4:3)</PresentationFormat>
  <Paragraphs>1652</Paragraphs>
  <Slides>61</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cmmi10</vt:lpstr>
      <vt:lpstr>Helvetica Neue</vt:lpstr>
      <vt:lpstr>Palatino</vt:lpstr>
      <vt:lpstr>Arial</vt:lpstr>
      <vt:lpstr>Calibri</vt:lpstr>
      <vt:lpstr>Cambria Math</vt:lpstr>
      <vt:lpstr>Tahoma</vt:lpstr>
      <vt:lpstr>Times New Roman</vt:lpstr>
      <vt:lpstr>Default Design</vt:lpstr>
      <vt:lpstr>L7.1  MDP Planning</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 Factor Example</vt:lpstr>
      <vt:lpstr>Discounting Example</vt:lpstr>
      <vt:lpstr>Known MDP</vt:lpstr>
      <vt:lpstr>Formal Definition of MDP</vt:lpstr>
      <vt:lpstr>Bellman Expectation Equations</vt:lpstr>
      <vt:lpstr>Bellman Optimality Equations</vt:lpstr>
      <vt:lpstr>Bellman Equations written with Expectation Symbols</vt:lpstr>
      <vt:lpstr>Backup Diagrams</vt:lpstr>
      <vt:lpstr>v(s) vs. q(s,a)</vt:lpstr>
      <vt:lpstr>Simplified Bellman Equations for Deterministic Env</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Iter6 Value Iteration w. Sto Env</vt:lpstr>
      <vt:lpstr>Policy Iteration w. Deterministic Env</vt:lpstr>
      <vt:lpstr>Policy Iteration w. Stochastic Env</vt:lpstr>
      <vt:lpstr>Value Iteration w. Deterministic Env</vt:lpstr>
      <vt:lpstr>Value Iteration w. Stochastic Env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283</cp:revision>
  <dcterms:created xsi:type="dcterms:W3CDTF">2020-05-13T19:01:03Z</dcterms:created>
  <dcterms:modified xsi:type="dcterms:W3CDTF">2022-11-02T11:58:46Z</dcterms:modified>
</cp:coreProperties>
</file>